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Raleway SemiBold"/>
      <p:regular r:id="rId21"/>
      <p:bold r:id="rId22"/>
      <p:italic r:id="rId23"/>
      <p:boldItalic r:id="rId24"/>
    </p:embeddedFont>
    <p:embeddedFont>
      <p:font typeface="Unna"/>
      <p:regular r:id="rId25"/>
      <p:bold r:id="rId26"/>
      <p:italic r:id="rId27"/>
      <p:boldItalic r:id="rId28"/>
    </p:embeddedFont>
    <p:embeddedFont>
      <p:font typeface="Raleway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hC0AQhLESRzwrK63SCJcbJ/UOk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RalewaySemiBold-bold.fntdata"/><Relationship Id="rId21" Type="http://schemas.openxmlformats.org/officeDocument/2006/relationships/font" Target="fonts/RalewaySemiBold-regular.fntdata"/><Relationship Id="rId24" Type="http://schemas.openxmlformats.org/officeDocument/2006/relationships/font" Target="fonts/RalewaySemiBold-boldItalic.fntdata"/><Relationship Id="rId23" Type="http://schemas.openxmlformats.org/officeDocument/2006/relationships/font" Target="fonts/RalewaySemiBol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Unna-bold.fntdata"/><Relationship Id="rId25" Type="http://schemas.openxmlformats.org/officeDocument/2006/relationships/font" Target="fonts/Unna-regular.fntdata"/><Relationship Id="rId28" Type="http://schemas.openxmlformats.org/officeDocument/2006/relationships/font" Target="fonts/Unna-boldItalic.fntdata"/><Relationship Id="rId27" Type="http://schemas.openxmlformats.org/officeDocument/2006/relationships/font" Target="fonts/Unn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Medium-italic.fntdata"/><Relationship Id="rId30" Type="http://schemas.openxmlformats.org/officeDocument/2006/relationships/font" Target="fonts/RalewayMedium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RalewayMedium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regular.fntdata"/><Relationship Id="rId16" Type="http://schemas.openxmlformats.org/officeDocument/2006/relationships/slide" Target="slides/slide12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El tamaño es proporcional a la frecuencia de aparición de la palabra en el cluster.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En lugar del coeficiente de silhouette se podrían haber aplicado otros métodos en donde la diferencia al seleccionar una cantidad de clusters u otro, cambie más notablemente.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El pre-procesamiento consiste en los filtros aplicados y la lemmatización de los textos.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En covers hay que decir que filtramos por canciones con mismo nombre y nos quedamos con la de mayor popularidad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En el filtro de canciones con menos de 30 palabras aclaramos por arriba que nos referimos a los lemmas y dsp explicamos los lemmas.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La idea es hacer que las palabras menos relevantes tengan menos peso y que las más relevantes tengan mas peso.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fwD = celdas diferente de 0 en la columna de 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|D|~fwD (la palabra aparece en la mayoria de los documentos) Entonces log ~ 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|D| &gt;&gt; fwD (la palabra aparece en pocos documentos) wd &gt;= f w,d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fwD = celdas diferente de 0 en la columna de w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Affinity=medida de distancia entre sample. Linkage: Medida de distancia entre clusters (&gt;1 elemento).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El Dendrogama está truncado en 100 clusters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Layout: Yifan Hu (funciona bien en redes grandes). Es una mezcla de algoritmos Force-directed (posicionan los nodos de forma que los enlaces tengan longitud parecida y se crucen lo menor posible) combinado con una fuerza repulsiva general entre nodos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2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s://flaticon.com/" TargetMode="External"/><Relationship Id="rId6" Type="http://schemas.openxmlformats.org/officeDocument/2006/relationships/hyperlink" Target="https://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4"/>
          <p:cNvSpPr txBox="1"/>
          <p:nvPr>
            <p:ph type="ctrTitle"/>
          </p:nvPr>
        </p:nvSpPr>
        <p:spPr>
          <a:xfrm>
            <a:off x="1834500" y="1097773"/>
            <a:ext cx="54750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2" name="Google Shape;12;p14"/>
          <p:cNvSpPr txBox="1"/>
          <p:nvPr>
            <p:ph idx="1" type="subTitle"/>
          </p:nvPr>
        </p:nvSpPr>
        <p:spPr>
          <a:xfrm>
            <a:off x="2272200" y="3614587"/>
            <a:ext cx="45996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3"/>
          <p:cNvSpPr txBox="1"/>
          <p:nvPr>
            <p:ph type="title"/>
          </p:nvPr>
        </p:nvSpPr>
        <p:spPr>
          <a:xfrm>
            <a:off x="713250" y="1895350"/>
            <a:ext cx="38349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76" name="Google Shape;76;p23"/>
          <p:cNvSpPr txBox="1"/>
          <p:nvPr>
            <p:ph idx="1" type="subTitle"/>
          </p:nvPr>
        </p:nvSpPr>
        <p:spPr>
          <a:xfrm>
            <a:off x="713250" y="2836050"/>
            <a:ext cx="38349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755" y="0"/>
            <a:ext cx="90972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4"/>
          <p:cNvSpPr/>
          <p:nvPr/>
        </p:nvSpPr>
        <p:spPr>
          <a:xfrm>
            <a:off x="0" y="0"/>
            <a:ext cx="5845200" cy="5143500"/>
          </a:xfrm>
          <a:prstGeom prst="rect">
            <a:avLst/>
          </a:prstGeom>
          <a:gradFill>
            <a:gsLst>
              <a:gs pos="0">
                <a:srgbClr val="0C1621">
                  <a:alpha val="54509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4"/>
          <p:cNvSpPr txBox="1"/>
          <p:nvPr>
            <p:ph type="title"/>
          </p:nvPr>
        </p:nvSpPr>
        <p:spPr>
          <a:xfrm>
            <a:off x="631250" y="539500"/>
            <a:ext cx="33528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5"/>
          <p:cNvSpPr txBox="1"/>
          <p:nvPr>
            <p:ph hasCustomPrompt="1" type="title"/>
          </p:nvPr>
        </p:nvSpPr>
        <p:spPr>
          <a:xfrm>
            <a:off x="2015400" y="1749638"/>
            <a:ext cx="5113200" cy="121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4" name="Google Shape;84;p25"/>
          <p:cNvSpPr txBox="1"/>
          <p:nvPr>
            <p:ph idx="1" type="subTitle"/>
          </p:nvPr>
        </p:nvSpPr>
        <p:spPr>
          <a:xfrm>
            <a:off x="2015400" y="3005363"/>
            <a:ext cx="5113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85" name="Google Shape;8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7"/>
          <p:cNvSpPr txBox="1"/>
          <p:nvPr>
            <p:ph type="title"/>
          </p:nvPr>
        </p:nvSpPr>
        <p:spPr>
          <a:xfrm>
            <a:off x="3152100" y="3110800"/>
            <a:ext cx="28398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27"/>
          <p:cNvSpPr txBox="1"/>
          <p:nvPr>
            <p:ph idx="1" type="subTitle"/>
          </p:nvPr>
        </p:nvSpPr>
        <p:spPr>
          <a:xfrm>
            <a:off x="1805400" y="1607700"/>
            <a:ext cx="55332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1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8"/>
          <p:cNvSpPr txBox="1"/>
          <p:nvPr>
            <p:ph type="title"/>
          </p:nvPr>
        </p:nvSpPr>
        <p:spPr>
          <a:xfrm>
            <a:off x="4978100" y="2078750"/>
            <a:ext cx="30552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96" name="Google Shape;96;p28"/>
          <p:cNvSpPr txBox="1"/>
          <p:nvPr>
            <p:ph idx="1" type="subTitle"/>
          </p:nvPr>
        </p:nvSpPr>
        <p:spPr>
          <a:xfrm>
            <a:off x="4978100" y="3178125"/>
            <a:ext cx="30552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28"/>
          <p:cNvSpPr txBox="1"/>
          <p:nvPr>
            <p:ph idx="2" type="title"/>
          </p:nvPr>
        </p:nvSpPr>
        <p:spPr>
          <a:xfrm>
            <a:off x="4978100" y="1282525"/>
            <a:ext cx="30552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9"/>
          <p:cNvSpPr txBox="1"/>
          <p:nvPr>
            <p:ph type="title"/>
          </p:nvPr>
        </p:nvSpPr>
        <p:spPr>
          <a:xfrm>
            <a:off x="2485200" y="1356075"/>
            <a:ext cx="4173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02" name="Google Shape;102;p29"/>
          <p:cNvSpPr txBox="1"/>
          <p:nvPr>
            <p:ph idx="1" type="subTitle"/>
          </p:nvPr>
        </p:nvSpPr>
        <p:spPr>
          <a:xfrm>
            <a:off x="2485200" y="2121775"/>
            <a:ext cx="417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29"/>
          <p:cNvSpPr txBox="1"/>
          <p:nvPr>
            <p:ph idx="2" type="title"/>
          </p:nvPr>
        </p:nvSpPr>
        <p:spPr>
          <a:xfrm>
            <a:off x="2485200" y="2742425"/>
            <a:ext cx="4173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04" name="Google Shape;104;p29"/>
          <p:cNvSpPr txBox="1"/>
          <p:nvPr>
            <p:ph idx="3" type="subTitle"/>
          </p:nvPr>
        </p:nvSpPr>
        <p:spPr>
          <a:xfrm>
            <a:off x="2485200" y="3508125"/>
            <a:ext cx="417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_1_1"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0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_1_1"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1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1" type="subTitle"/>
          </p:nvPr>
        </p:nvSpPr>
        <p:spPr>
          <a:xfrm>
            <a:off x="5373750" y="2255950"/>
            <a:ext cx="27504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_1_1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2"/>
          <p:cNvSpPr txBox="1"/>
          <p:nvPr>
            <p:ph type="title"/>
          </p:nvPr>
        </p:nvSpPr>
        <p:spPr>
          <a:xfrm>
            <a:off x="2694275" y="1034825"/>
            <a:ext cx="3755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18" name="Google Shape;118;p32"/>
          <p:cNvSpPr txBox="1"/>
          <p:nvPr>
            <p:ph idx="1" type="subTitle"/>
          </p:nvPr>
        </p:nvSpPr>
        <p:spPr>
          <a:xfrm>
            <a:off x="2276400" y="1968625"/>
            <a:ext cx="4591200" cy="21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/>
        </p:txBody>
      </p:sp>
      <p:pic>
        <p:nvPicPr>
          <p:cNvPr id="119" name="Google Shape;11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5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713225" y="1932000"/>
            <a:ext cx="2399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2" type="subTitle"/>
          </p:nvPr>
        </p:nvSpPr>
        <p:spPr>
          <a:xfrm>
            <a:off x="713225" y="2340475"/>
            <a:ext cx="23994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3" type="title"/>
          </p:nvPr>
        </p:nvSpPr>
        <p:spPr>
          <a:xfrm>
            <a:off x="713225" y="1407400"/>
            <a:ext cx="2399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" name="Google Shape;20;p15"/>
          <p:cNvSpPr txBox="1"/>
          <p:nvPr>
            <p:ph idx="4" type="subTitle"/>
          </p:nvPr>
        </p:nvSpPr>
        <p:spPr>
          <a:xfrm>
            <a:off x="713225" y="3664450"/>
            <a:ext cx="2399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21" name="Google Shape;21;p15"/>
          <p:cNvSpPr txBox="1"/>
          <p:nvPr>
            <p:ph idx="5" type="subTitle"/>
          </p:nvPr>
        </p:nvSpPr>
        <p:spPr>
          <a:xfrm>
            <a:off x="713225" y="4072925"/>
            <a:ext cx="23994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6" type="title"/>
          </p:nvPr>
        </p:nvSpPr>
        <p:spPr>
          <a:xfrm>
            <a:off x="713225" y="3139850"/>
            <a:ext cx="2399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15"/>
          <p:cNvSpPr txBox="1"/>
          <p:nvPr>
            <p:ph idx="7" type="subTitle"/>
          </p:nvPr>
        </p:nvSpPr>
        <p:spPr>
          <a:xfrm>
            <a:off x="6237400" y="1932000"/>
            <a:ext cx="2399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24" name="Google Shape;24;p15"/>
          <p:cNvSpPr txBox="1"/>
          <p:nvPr>
            <p:ph idx="8" type="subTitle"/>
          </p:nvPr>
        </p:nvSpPr>
        <p:spPr>
          <a:xfrm>
            <a:off x="6237400" y="2340475"/>
            <a:ext cx="23994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9" type="title"/>
          </p:nvPr>
        </p:nvSpPr>
        <p:spPr>
          <a:xfrm>
            <a:off x="6237400" y="1407400"/>
            <a:ext cx="2399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3" type="subTitle"/>
          </p:nvPr>
        </p:nvSpPr>
        <p:spPr>
          <a:xfrm>
            <a:off x="6237400" y="3664450"/>
            <a:ext cx="2399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27" name="Google Shape;27;p15"/>
          <p:cNvSpPr txBox="1"/>
          <p:nvPr>
            <p:ph idx="14" type="subTitle"/>
          </p:nvPr>
        </p:nvSpPr>
        <p:spPr>
          <a:xfrm>
            <a:off x="6237400" y="4072925"/>
            <a:ext cx="23994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5" type="title"/>
          </p:nvPr>
        </p:nvSpPr>
        <p:spPr>
          <a:xfrm>
            <a:off x="6237400" y="3139850"/>
            <a:ext cx="2399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15"/>
          <p:cNvSpPr txBox="1"/>
          <p:nvPr>
            <p:ph idx="16" type="subTitle"/>
          </p:nvPr>
        </p:nvSpPr>
        <p:spPr>
          <a:xfrm>
            <a:off x="3475313" y="1932000"/>
            <a:ext cx="2399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7" type="subTitle"/>
          </p:nvPr>
        </p:nvSpPr>
        <p:spPr>
          <a:xfrm>
            <a:off x="3475313" y="2340475"/>
            <a:ext cx="23994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8" type="title"/>
          </p:nvPr>
        </p:nvSpPr>
        <p:spPr>
          <a:xfrm>
            <a:off x="3475313" y="1407400"/>
            <a:ext cx="2399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Google Shape;32;p15"/>
          <p:cNvSpPr txBox="1"/>
          <p:nvPr>
            <p:ph idx="19" type="subTitle"/>
          </p:nvPr>
        </p:nvSpPr>
        <p:spPr>
          <a:xfrm>
            <a:off x="3475313" y="3664450"/>
            <a:ext cx="2399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33" name="Google Shape;33;p15"/>
          <p:cNvSpPr txBox="1"/>
          <p:nvPr>
            <p:ph idx="20" type="subTitle"/>
          </p:nvPr>
        </p:nvSpPr>
        <p:spPr>
          <a:xfrm>
            <a:off x="3475313" y="4072925"/>
            <a:ext cx="23994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21" type="title"/>
          </p:nvPr>
        </p:nvSpPr>
        <p:spPr>
          <a:xfrm>
            <a:off x="3475313" y="3139850"/>
            <a:ext cx="2399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_1_1_1"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3"/>
          <p:cNvSpPr txBox="1"/>
          <p:nvPr>
            <p:ph type="title"/>
          </p:nvPr>
        </p:nvSpPr>
        <p:spPr>
          <a:xfrm>
            <a:off x="4920000" y="1588475"/>
            <a:ext cx="3162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" type="subTitle"/>
          </p:nvPr>
        </p:nvSpPr>
        <p:spPr>
          <a:xfrm>
            <a:off x="4920000" y="2283550"/>
            <a:ext cx="3162600" cy="13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_1_1_1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4"/>
          <p:cNvSpPr txBox="1"/>
          <p:nvPr>
            <p:ph type="title"/>
          </p:nvPr>
        </p:nvSpPr>
        <p:spPr>
          <a:xfrm flipH="1">
            <a:off x="1172525" y="1588475"/>
            <a:ext cx="3162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29" name="Google Shape;129;p34"/>
          <p:cNvSpPr txBox="1"/>
          <p:nvPr>
            <p:ph idx="1" type="subTitle"/>
          </p:nvPr>
        </p:nvSpPr>
        <p:spPr>
          <a:xfrm flipH="1">
            <a:off x="1172525" y="2283550"/>
            <a:ext cx="3162600" cy="13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_1_1_1_1_1_1_1_1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5"/>
          <p:cNvSpPr txBox="1"/>
          <p:nvPr>
            <p:ph type="title"/>
          </p:nvPr>
        </p:nvSpPr>
        <p:spPr>
          <a:xfrm flipH="1">
            <a:off x="713250" y="1374400"/>
            <a:ext cx="3619800" cy="1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34" name="Google Shape;134;p35"/>
          <p:cNvSpPr txBox="1"/>
          <p:nvPr>
            <p:ph idx="1" type="subTitle"/>
          </p:nvPr>
        </p:nvSpPr>
        <p:spPr>
          <a:xfrm flipH="1">
            <a:off x="713250" y="3044047"/>
            <a:ext cx="36198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_1_1_1_1_1_1_1_1_2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6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idx="1" type="subTitle"/>
          </p:nvPr>
        </p:nvSpPr>
        <p:spPr>
          <a:xfrm flipH="1">
            <a:off x="1130250" y="2255950"/>
            <a:ext cx="27504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_1_1_1_1_1_1_1_1_1"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7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-36599" y="-36550"/>
            <a:ext cx="9217198" cy="52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7"/>
          <p:cNvSpPr txBox="1"/>
          <p:nvPr>
            <p:ph idx="1" type="subTitle"/>
          </p:nvPr>
        </p:nvSpPr>
        <p:spPr>
          <a:xfrm>
            <a:off x="713225" y="1297400"/>
            <a:ext cx="4250100" cy="3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7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idx="2" type="subTitle"/>
          </p:nvPr>
        </p:nvSpPr>
        <p:spPr>
          <a:xfrm>
            <a:off x="4963325" y="1833200"/>
            <a:ext cx="3467400" cy="27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8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50" name="Google Shape;150;p38"/>
          <p:cNvSpPr txBox="1"/>
          <p:nvPr>
            <p:ph idx="1" type="subTitle"/>
          </p:nvPr>
        </p:nvSpPr>
        <p:spPr>
          <a:xfrm>
            <a:off x="1167675" y="3067475"/>
            <a:ext cx="213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idx="2" type="subTitle"/>
          </p:nvPr>
        </p:nvSpPr>
        <p:spPr>
          <a:xfrm>
            <a:off x="1167676" y="3475950"/>
            <a:ext cx="21387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3" type="subTitle"/>
          </p:nvPr>
        </p:nvSpPr>
        <p:spPr>
          <a:xfrm>
            <a:off x="5837650" y="3067475"/>
            <a:ext cx="213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53" name="Google Shape;153;p38"/>
          <p:cNvSpPr txBox="1"/>
          <p:nvPr>
            <p:ph idx="4" type="subTitle"/>
          </p:nvPr>
        </p:nvSpPr>
        <p:spPr>
          <a:xfrm>
            <a:off x="5837651" y="3475950"/>
            <a:ext cx="21387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8"/>
          <p:cNvSpPr txBox="1"/>
          <p:nvPr>
            <p:ph idx="5" type="subTitle"/>
          </p:nvPr>
        </p:nvSpPr>
        <p:spPr>
          <a:xfrm>
            <a:off x="3502662" y="3067475"/>
            <a:ext cx="213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55" name="Google Shape;155;p38"/>
          <p:cNvSpPr txBox="1"/>
          <p:nvPr>
            <p:ph idx="6" type="subTitle"/>
          </p:nvPr>
        </p:nvSpPr>
        <p:spPr>
          <a:xfrm>
            <a:off x="3502664" y="3475950"/>
            <a:ext cx="21387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9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60" name="Google Shape;160;p39"/>
          <p:cNvSpPr txBox="1"/>
          <p:nvPr>
            <p:ph idx="1" type="subTitle"/>
          </p:nvPr>
        </p:nvSpPr>
        <p:spPr>
          <a:xfrm>
            <a:off x="994050" y="2614450"/>
            <a:ext cx="213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61" name="Google Shape;161;p39"/>
          <p:cNvSpPr txBox="1"/>
          <p:nvPr>
            <p:ph idx="2" type="subTitle"/>
          </p:nvPr>
        </p:nvSpPr>
        <p:spPr>
          <a:xfrm>
            <a:off x="994050" y="3022925"/>
            <a:ext cx="21387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9"/>
          <p:cNvSpPr txBox="1"/>
          <p:nvPr>
            <p:ph idx="3" type="subTitle"/>
          </p:nvPr>
        </p:nvSpPr>
        <p:spPr>
          <a:xfrm>
            <a:off x="6011275" y="2614450"/>
            <a:ext cx="213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63" name="Google Shape;163;p39"/>
          <p:cNvSpPr txBox="1"/>
          <p:nvPr>
            <p:ph idx="4" type="subTitle"/>
          </p:nvPr>
        </p:nvSpPr>
        <p:spPr>
          <a:xfrm>
            <a:off x="6011275" y="3022925"/>
            <a:ext cx="21387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9"/>
          <p:cNvSpPr txBox="1"/>
          <p:nvPr>
            <p:ph idx="5" type="subTitle"/>
          </p:nvPr>
        </p:nvSpPr>
        <p:spPr>
          <a:xfrm>
            <a:off x="3502662" y="2614450"/>
            <a:ext cx="213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65" name="Google Shape;165;p39"/>
          <p:cNvSpPr txBox="1"/>
          <p:nvPr>
            <p:ph idx="6" type="subTitle"/>
          </p:nvPr>
        </p:nvSpPr>
        <p:spPr>
          <a:xfrm>
            <a:off x="3502663" y="3022925"/>
            <a:ext cx="21387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0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70" name="Google Shape;170;p40"/>
          <p:cNvSpPr txBox="1"/>
          <p:nvPr>
            <p:ph idx="1" type="subTitle"/>
          </p:nvPr>
        </p:nvSpPr>
        <p:spPr>
          <a:xfrm>
            <a:off x="2104250" y="1515025"/>
            <a:ext cx="2197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71" name="Google Shape;171;p40"/>
          <p:cNvSpPr txBox="1"/>
          <p:nvPr>
            <p:ph idx="2" type="subTitle"/>
          </p:nvPr>
        </p:nvSpPr>
        <p:spPr>
          <a:xfrm>
            <a:off x="2104261" y="1923500"/>
            <a:ext cx="21975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0"/>
          <p:cNvSpPr txBox="1"/>
          <p:nvPr>
            <p:ph idx="3" type="subTitle"/>
          </p:nvPr>
        </p:nvSpPr>
        <p:spPr>
          <a:xfrm>
            <a:off x="2104250" y="3036850"/>
            <a:ext cx="2197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73" name="Google Shape;173;p40"/>
          <p:cNvSpPr txBox="1"/>
          <p:nvPr>
            <p:ph idx="4" type="subTitle"/>
          </p:nvPr>
        </p:nvSpPr>
        <p:spPr>
          <a:xfrm>
            <a:off x="2104261" y="3445325"/>
            <a:ext cx="21975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40"/>
          <p:cNvSpPr txBox="1"/>
          <p:nvPr>
            <p:ph idx="5" type="subTitle"/>
          </p:nvPr>
        </p:nvSpPr>
        <p:spPr>
          <a:xfrm>
            <a:off x="5661200" y="1515025"/>
            <a:ext cx="2197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75" name="Google Shape;175;p40"/>
          <p:cNvSpPr txBox="1"/>
          <p:nvPr>
            <p:ph idx="6" type="subTitle"/>
          </p:nvPr>
        </p:nvSpPr>
        <p:spPr>
          <a:xfrm>
            <a:off x="5661211" y="1923500"/>
            <a:ext cx="21975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0"/>
          <p:cNvSpPr txBox="1"/>
          <p:nvPr>
            <p:ph idx="7" type="subTitle"/>
          </p:nvPr>
        </p:nvSpPr>
        <p:spPr>
          <a:xfrm>
            <a:off x="5661200" y="3036850"/>
            <a:ext cx="2197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77" name="Google Shape;177;p40"/>
          <p:cNvSpPr txBox="1"/>
          <p:nvPr>
            <p:ph idx="8" type="subTitle"/>
          </p:nvPr>
        </p:nvSpPr>
        <p:spPr>
          <a:xfrm>
            <a:off x="5661211" y="3445325"/>
            <a:ext cx="21975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1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82" name="Google Shape;182;p41"/>
          <p:cNvSpPr txBox="1"/>
          <p:nvPr>
            <p:ph idx="1" type="subTitle"/>
          </p:nvPr>
        </p:nvSpPr>
        <p:spPr>
          <a:xfrm>
            <a:off x="983374" y="1515025"/>
            <a:ext cx="2160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83" name="Google Shape;183;p41"/>
          <p:cNvSpPr txBox="1"/>
          <p:nvPr>
            <p:ph idx="2" type="subTitle"/>
          </p:nvPr>
        </p:nvSpPr>
        <p:spPr>
          <a:xfrm>
            <a:off x="983385" y="1923500"/>
            <a:ext cx="21600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1"/>
          <p:cNvSpPr txBox="1"/>
          <p:nvPr>
            <p:ph idx="3" type="subTitle"/>
          </p:nvPr>
        </p:nvSpPr>
        <p:spPr>
          <a:xfrm>
            <a:off x="983374" y="3036850"/>
            <a:ext cx="2160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85" name="Google Shape;185;p41"/>
          <p:cNvSpPr txBox="1"/>
          <p:nvPr>
            <p:ph idx="4" type="subTitle"/>
          </p:nvPr>
        </p:nvSpPr>
        <p:spPr>
          <a:xfrm>
            <a:off x="983385" y="3445325"/>
            <a:ext cx="21600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1"/>
          <p:cNvSpPr txBox="1"/>
          <p:nvPr>
            <p:ph idx="5" type="subTitle"/>
          </p:nvPr>
        </p:nvSpPr>
        <p:spPr>
          <a:xfrm>
            <a:off x="6000624" y="1515025"/>
            <a:ext cx="2160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87" name="Google Shape;187;p41"/>
          <p:cNvSpPr txBox="1"/>
          <p:nvPr>
            <p:ph idx="6" type="subTitle"/>
          </p:nvPr>
        </p:nvSpPr>
        <p:spPr>
          <a:xfrm>
            <a:off x="6000635" y="1923500"/>
            <a:ext cx="21600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41"/>
          <p:cNvSpPr txBox="1"/>
          <p:nvPr>
            <p:ph idx="7" type="subTitle"/>
          </p:nvPr>
        </p:nvSpPr>
        <p:spPr>
          <a:xfrm>
            <a:off x="6000624" y="3036850"/>
            <a:ext cx="2160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89" name="Google Shape;189;p41"/>
          <p:cNvSpPr txBox="1"/>
          <p:nvPr>
            <p:ph idx="8" type="subTitle"/>
          </p:nvPr>
        </p:nvSpPr>
        <p:spPr>
          <a:xfrm>
            <a:off x="6000635" y="3445325"/>
            <a:ext cx="21600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1"/>
          <p:cNvSpPr txBox="1"/>
          <p:nvPr>
            <p:ph idx="9" type="subTitle"/>
          </p:nvPr>
        </p:nvSpPr>
        <p:spPr>
          <a:xfrm>
            <a:off x="3491999" y="1515025"/>
            <a:ext cx="2160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91" name="Google Shape;191;p41"/>
          <p:cNvSpPr txBox="1"/>
          <p:nvPr>
            <p:ph idx="13" type="subTitle"/>
          </p:nvPr>
        </p:nvSpPr>
        <p:spPr>
          <a:xfrm>
            <a:off x="3492010" y="1923500"/>
            <a:ext cx="21600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1"/>
          <p:cNvSpPr txBox="1"/>
          <p:nvPr>
            <p:ph idx="14" type="subTitle"/>
          </p:nvPr>
        </p:nvSpPr>
        <p:spPr>
          <a:xfrm>
            <a:off x="3491999" y="3036850"/>
            <a:ext cx="2160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93" name="Google Shape;193;p41"/>
          <p:cNvSpPr txBox="1"/>
          <p:nvPr>
            <p:ph idx="15" type="subTitle"/>
          </p:nvPr>
        </p:nvSpPr>
        <p:spPr>
          <a:xfrm>
            <a:off x="3492010" y="3445325"/>
            <a:ext cx="21600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2"/>
          <p:cNvSpPr txBox="1"/>
          <p:nvPr>
            <p:ph type="title"/>
          </p:nvPr>
        </p:nvSpPr>
        <p:spPr>
          <a:xfrm>
            <a:off x="2629200" y="802676"/>
            <a:ext cx="38856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98" name="Google Shape;198;p42"/>
          <p:cNvSpPr txBox="1"/>
          <p:nvPr>
            <p:ph idx="1" type="subTitle"/>
          </p:nvPr>
        </p:nvSpPr>
        <p:spPr>
          <a:xfrm>
            <a:off x="2629200" y="2374125"/>
            <a:ext cx="38856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199" name="Google Shape;199;p42"/>
          <p:cNvSpPr txBox="1"/>
          <p:nvPr/>
        </p:nvSpPr>
        <p:spPr>
          <a:xfrm>
            <a:off x="2629200" y="3359150"/>
            <a:ext cx="38856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9525" lIns="129525" spcFirstLastPara="1" rIns="129525" wrap="square" tIns="12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b="0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Raleway SemiBold"/>
                <a:ea typeface="Raleway SemiBold"/>
                <a:cs typeface="Raleway SemiBold"/>
                <a:sym typeface="Raleway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b="0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Raleway SemiBold"/>
                <a:ea typeface="Raleway SemiBold"/>
                <a:cs typeface="Raleway SemiBold"/>
                <a:sym typeface="Raleway SemiBo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b="0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Raleway SemiBold"/>
                <a:ea typeface="Raleway SemiBold"/>
                <a:cs typeface="Raleway SemiBold"/>
                <a:sym typeface="Raleway SemiBol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0" name="Google Shape;200;p42"/>
          <p:cNvSpPr txBox="1"/>
          <p:nvPr>
            <p:ph idx="2" type="subTitle"/>
          </p:nvPr>
        </p:nvSpPr>
        <p:spPr>
          <a:xfrm>
            <a:off x="2629200" y="4084675"/>
            <a:ext cx="38856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1_1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6"/>
          <p:cNvSpPr txBox="1"/>
          <p:nvPr>
            <p:ph type="title"/>
          </p:nvPr>
        </p:nvSpPr>
        <p:spPr>
          <a:xfrm>
            <a:off x="2833050" y="1425500"/>
            <a:ext cx="34779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39" name="Google Shape;39;p16"/>
          <p:cNvSpPr txBox="1"/>
          <p:nvPr>
            <p:ph idx="1" type="subTitle"/>
          </p:nvPr>
        </p:nvSpPr>
        <p:spPr>
          <a:xfrm>
            <a:off x="3095550" y="2631988"/>
            <a:ext cx="29529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dk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"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7"/>
          <p:cNvSpPr txBox="1"/>
          <p:nvPr>
            <p:ph type="title"/>
          </p:nvPr>
        </p:nvSpPr>
        <p:spPr>
          <a:xfrm>
            <a:off x="2197650" y="2078738"/>
            <a:ext cx="47487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4" name="Google Shape;44;p17"/>
          <p:cNvSpPr txBox="1"/>
          <p:nvPr>
            <p:ph idx="1" type="subTitle"/>
          </p:nvPr>
        </p:nvSpPr>
        <p:spPr>
          <a:xfrm>
            <a:off x="3044400" y="3178125"/>
            <a:ext cx="30552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" name="Google Shape;45;p17"/>
          <p:cNvSpPr txBox="1"/>
          <p:nvPr>
            <p:ph idx="2" type="title"/>
          </p:nvPr>
        </p:nvSpPr>
        <p:spPr>
          <a:xfrm>
            <a:off x="2197650" y="1282513"/>
            <a:ext cx="47487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8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1" type="body"/>
          </p:nvPr>
        </p:nvSpPr>
        <p:spPr>
          <a:xfrm>
            <a:off x="713250" y="1297400"/>
            <a:ext cx="77175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9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" type="subTitle"/>
          </p:nvPr>
        </p:nvSpPr>
        <p:spPr>
          <a:xfrm>
            <a:off x="2117974" y="2614450"/>
            <a:ext cx="2160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56" name="Google Shape;56;p19"/>
          <p:cNvSpPr txBox="1"/>
          <p:nvPr>
            <p:ph idx="2" type="subTitle"/>
          </p:nvPr>
        </p:nvSpPr>
        <p:spPr>
          <a:xfrm>
            <a:off x="2117985" y="3022925"/>
            <a:ext cx="21600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3" type="subTitle"/>
          </p:nvPr>
        </p:nvSpPr>
        <p:spPr>
          <a:xfrm>
            <a:off x="4866049" y="2614450"/>
            <a:ext cx="2160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58" name="Google Shape;58;p19"/>
          <p:cNvSpPr txBox="1"/>
          <p:nvPr>
            <p:ph idx="4" type="subTitle"/>
          </p:nvPr>
        </p:nvSpPr>
        <p:spPr>
          <a:xfrm>
            <a:off x="4866060" y="3022925"/>
            <a:ext cx="21600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0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1"/>
          <p:cNvSpPr txBox="1"/>
          <p:nvPr>
            <p:ph type="title"/>
          </p:nvPr>
        </p:nvSpPr>
        <p:spPr>
          <a:xfrm>
            <a:off x="3682075" y="1895350"/>
            <a:ext cx="47487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67" name="Google Shape;67;p21"/>
          <p:cNvSpPr txBox="1"/>
          <p:nvPr>
            <p:ph idx="1" type="subTitle"/>
          </p:nvPr>
        </p:nvSpPr>
        <p:spPr>
          <a:xfrm>
            <a:off x="4595875" y="2836050"/>
            <a:ext cx="38349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"/>
          <p:cNvSpPr txBox="1"/>
          <p:nvPr>
            <p:ph type="title"/>
          </p:nvPr>
        </p:nvSpPr>
        <p:spPr>
          <a:xfrm>
            <a:off x="2280750" y="1762800"/>
            <a:ext cx="4582500" cy="16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8000"/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b="0" i="0" sz="3300" u="none" cap="none" strike="noStrik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b="0" i="0" sz="3300" u="none" cap="none" strike="noStrik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b="0" i="0" sz="3300" u="none" cap="none" strike="noStrik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b="0" i="0" sz="3300" u="none" cap="none" strike="noStrik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b="0" i="0" sz="3300" u="none" cap="none" strike="noStrik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b="0" i="0" sz="3300" u="none" cap="none" strike="noStrik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b="0" i="0" sz="3300" u="none" cap="none" strike="noStrik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b="0" i="0" sz="3300" u="none" cap="none" strike="noStrik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b="0" i="0" sz="3300" u="none" cap="none" strike="noStrik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jpg"/><Relationship Id="rId4" Type="http://schemas.openxmlformats.org/officeDocument/2006/relationships/image" Target="../media/image46.png"/><Relationship Id="rId5" Type="http://schemas.openxmlformats.org/officeDocument/2006/relationships/image" Target="../media/image39.png"/><Relationship Id="rId6" Type="http://schemas.openxmlformats.org/officeDocument/2006/relationships/image" Target="../media/image55.png"/><Relationship Id="rId7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jpg"/><Relationship Id="rId4" Type="http://schemas.openxmlformats.org/officeDocument/2006/relationships/image" Target="../media/image41.png"/><Relationship Id="rId5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jpg"/><Relationship Id="rId4" Type="http://schemas.openxmlformats.org/officeDocument/2006/relationships/image" Target="../media/image31.png"/><Relationship Id="rId5" Type="http://schemas.openxmlformats.org/officeDocument/2006/relationships/image" Target="../media/image40.png"/><Relationship Id="rId6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jpg"/><Relationship Id="rId4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jpg"/><Relationship Id="rId4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jp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jp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1"/>
          <p:cNvCxnSpPr/>
          <p:nvPr/>
        </p:nvCxnSpPr>
        <p:spPr>
          <a:xfrm>
            <a:off x="2403000" y="2900726"/>
            <a:ext cx="433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" name="Google Shape;212;p1"/>
          <p:cNvSpPr txBox="1"/>
          <p:nvPr>
            <p:ph type="ctrTitle"/>
          </p:nvPr>
        </p:nvSpPr>
        <p:spPr>
          <a:xfrm>
            <a:off x="1834500" y="1097775"/>
            <a:ext cx="5475000" cy="19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"/>
              <a:t>Letra, música y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">
                <a:solidFill>
                  <a:schemeClr val="dk2"/>
                </a:solidFill>
              </a:rPr>
              <a:t>clustering</a:t>
            </a:r>
            <a:endParaRPr/>
          </a:p>
        </p:txBody>
      </p:sp>
      <p:sp>
        <p:nvSpPr>
          <p:cNvPr id="213" name="Google Shape;213;p1"/>
          <p:cNvSpPr txBox="1"/>
          <p:nvPr>
            <p:ph idx="1" type="subTitle"/>
          </p:nvPr>
        </p:nvSpPr>
        <p:spPr>
          <a:xfrm>
            <a:off x="1460700" y="3077475"/>
            <a:ext cx="62226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Camila Sanz, Favio Di Ciocco, Daniel Cerini, Lucio García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10"/>
          <p:cNvCxnSpPr/>
          <p:nvPr/>
        </p:nvCxnSpPr>
        <p:spPr>
          <a:xfrm flipH="1" rot="10800000">
            <a:off x="2639075" y="790575"/>
            <a:ext cx="3882900" cy="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10"/>
          <p:cNvSpPr txBox="1"/>
          <p:nvPr>
            <p:ph type="title"/>
          </p:nvPr>
        </p:nvSpPr>
        <p:spPr>
          <a:xfrm>
            <a:off x="713225" y="3109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Palabras en clusters</a:t>
            </a:r>
            <a:endParaRPr/>
          </a:p>
        </p:txBody>
      </p:sp>
      <p:pic>
        <p:nvPicPr>
          <p:cNvPr id="344" name="Google Shape;344;p10"/>
          <p:cNvPicPr preferRelativeResize="0"/>
          <p:nvPr/>
        </p:nvPicPr>
        <p:blipFill rotWithShape="1">
          <a:blip r:embed="rId4">
            <a:alphaModFix/>
          </a:blip>
          <a:srcRect b="34167" l="5074" r="74204" t="31285"/>
          <a:stretch/>
        </p:blipFill>
        <p:spPr>
          <a:xfrm>
            <a:off x="195775" y="1017400"/>
            <a:ext cx="2031869" cy="19056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5" name="Google Shape;345;p10"/>
          <p:cNvPicPr preferRelativeResize="0"/>
          <p:nvPr/>
        </p:nvPicPr>
        <p:blipFill rotWithShape="1">
          <a:blip r:embed="rId5">
            <a:alphaModFix/>
          </a:blip>
          <a:srcRect b="54045" l="80607" r="836" t="3840"/>
          <a:stretch/>
        </p:blipFill>
        <p:spPr>
          <a:xfrm>
            <a:off x="7908125" y="3397188"/>
            <a:ext cx="863525" cy="1174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6" name="Google Shape;346;p10"/>
          <p:cNvPicPr preferRelativeResize="0"/>
          <p:nvPr/>
        </p:nvPicPr>
        <p:blipFill rotWithShape="1">
          <a:blip r:embed="rId4">
            <a:alphaModFix/>
          </a:blip>
          <a:srcRect b="33724" l="57432" r="21846" t="31727"/>
          <a:stretch/>
        </p:blipFill>
        <p:spPr>
          <a:xfrm>
            <a:off x="4704500" y="1017400"/>
            <a:ext cx="2031869" cy="19056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7" name="Google Shape;347;p10"/>
          <p:cNvPicPr preferRelativeResize="0"/>
          <p:nvPr/>
        </p:nvPicPr>
        <p:blipFill rotWithShape="1">
          <a:blip r:embed="rId4">
            <a:alphaModFix/>
          </a:blip>
          <a:srcRect b="33890" l="31488" r="47791" t="31562"/>
          <a:stretch/>
        </p:blipFill>
        <p:spPr>
          <a:xfrm>
            <a:off x="2450138" y="995975"/>
            <a:ext cx="2031869" cy="19056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8" name="Google Shape;348;p10"/>
          <p:cNvPicPr preferRelativeResize="0"/>
          <p:nvPr/>
        </p:nvPicPr>
        <p:blipFill rotWithShape="1">
          <a:blip r:embed="rId6">
            <a:alphaModFix/>
          </a:blip>
          <a:srcRect b="32469" l="5310" r="74599" t="33201"/>
          <a:stretch/>
        </p:blipFill>
        <p:spPr>
          <a:xfrm>
            <a:off x="6984785" y="1011275"/>
            <a:ext cx="1982664" cy="19056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9" name="Google Shape;349;p10"/>
          <p:cNvPicPr preferRelativeResize="0"/>
          <p:nvPr/>
        </p:nvPicPr>
        <p:blipFill rotWithShape="1">
          <a:blip r:embed="rId6">
            <a:alphaModFix/>
          </a:blip>
          <a:srcRect b="31810" l="31647" r="48263" t="33860"/>
          <a:stretch/>
        </p:blipFill>
        <p:spPr>
          <a:xfrm>
            <a:off x="1075210" y="3151338"/>
            <a:ext cx="1982664" cy="19056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0" name="Google Shape;350;p10"/>
          <p:cNvPicPr preferRelativeResize="0"/>
          <p:nvPr/>
        </p:nvPicPr>
        <p:blipFill rotWithShape="1">
          <a:blip r:embed="rId6">
            <a:alphaModFix/>
          </a:blip>
          <a:srcRect b="31844" l="57335" r="22575" t="33826"/>
          <a:stretch/>
        </p:blipFill>
        <p:spPr>
          <a:xfrm>
            <a:off x="3401497" y="3151338"/>
            <a:ext cx="1982664" cy="19056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1" name="Google Shape;351;p10"/>
          <p:cNvPicPr preferRelativeResize="0"/>
          <p:nvPr/>
        </p:nvPicPr>
        <p:blipFill rotWithShape="1">
          <a:blip r:embed="rId7">
            <a:alphaModFix/>
          </a:blip>
          <a:srcRect b="29569" l="5410" r="74469" t="36048"/>
          <a:stretch/>
        </p:blipFill>
        <p:spPr>
          <a:xfrm>
            <a:off x="5739050" y="3149650"/>
            <a:ext cx="1982650" cy="19056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6" name="Google Shape;356;p11"/>
          <p:cNvCxnSpPr/>
          <p:nvPr/>
        </p:nvCxnSpPr>
        <p:spPr>
          <a:xfrm flipH="1" rot="10800000">
            <a:off x="2639075" y="790575"/>
            <a:ext cx="3882900" cy="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7" name="Google Shape;357;p11"/>
          <p:cNvSpPr txBox="1"/>
          <p:nvPr>
            <p:ph type="title"/>
          </p:nvPr>
        </p:nvSpPr>
        <p:spPr>
          <a:xfrm>
            <a:off x="713225" y="3109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358" name="Google Shape;358;p11"/>
          <p:cNvSpPr txBox="1"/>
          <p:nvPr/>
        </p:nvSpPr>
        <p:spPr>
          <a:xfrm>
            <a:off x="385925" y="1369150"/>
            <a:ext cx="76692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aleway"/>
              <a:buChar char="❖"/>
            </a:pP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El coeficiente de Silhouette promedio no mostró grandes diferencias respecto a la cantidad de clusters.</a:t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aleway"/>
              <a:buChar char="❖"/>
            </a:pP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Encontramos un sentido en los clusters al analizar los géneros y palabras más frecuentes. </a:t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aleway"/>
              <a:buChar char="❖"/>
            </a:pP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Algunos clusters (ej. 1 y 3) mostraron una mayor superposición y entropía que el resto.</a:t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2"/>
          <p:cNvSpPr txBox="1"/>
          <p:nvPr>
            <p:ph type="title"/>
          </p:nvPr>
        </p:nvSpPr>
        <p:spPr>
          <a:xfrm>
            <a:off x="2164050" y="331100"/>
            <a:ext cx="4815900" cy="16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</a:pPr>
            <a:r>
              <a:rPr lang="en" sz="7000">
                <a:solidFill>
                  <a:schemeClr val="dk2"/>
                </a:solidFill>
              </a:rPr>
              <a:t>Gracias!</a:t>
            </a:r>
            <a:endParaRPr sz="7000">
              <a:solidFill>
                <a:schemeClr val="dk2"/>
              </a:solidFill>
            </a:endParaRPr>
          </a:p>
        </p:txBody>
      </p:sp>
      <p:pic>
        <p:nvPicPr>
          <p:cNvPr id="364" name="Google Shape;364;p12"/>
          <p:cNvPicPr preferRelativeResize="0"/>
          <p:nvPr/>
        </p:nvPicPr>
        <p:blipFill rotWithShape="1">
          <a:blip r:embed="rId3">
            <a:alphaModFix/>
          </a:blip>
          <a:srcRect b="27929" l="54962" r="5149" t="20432"/>
          <a:stretch/>
        </p:blipFill>
        <p:spPr>
          <a:xfrm>
            <a:off x="2788650" y="2152100"/>
            <a:ext cx="3647525" cy="265580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2"/>
          <p:cNvSpPr/>
          <p:nvPr/>
        </p:nvSpPr>
        <p:spPr>
          <a:xfrm rot="-2310791">
            <a:off x="4535384" y="2771353"/>
            <a:ext cx="73230" cy="73230"/>
          </a:xfrm>
          <a:prstGeom prst="teardrop">
            <a:avLst>
              <a:gd fmla="val 20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6" name="Google Shape;366;p12"/>
          <p:cNvCxnSpPr/>
          <p:nvPr/>
        </p:nvCxnSpPr>
        <p:spPr>
          <a:xfrm flipH="1" rot="10800000">
            <a:off x="2639075" y="1628775"/>
            <a:ext cx="3882900" cy="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2"/>
          <p:cNvCxnSpPr/>
          <p:nvPr/>
        </p:nvCxnSpPr>
        <p:spPr>
          <a:xfrm>
            <a:off x="3233225" y="836425"/>
            <a:ext cx="20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2"/>
          <p:cNvSpPr txBox="1"/>
          <p:nvPr>
            <p:ph type="title"/>
          </p:nvPr>
        </p:nvSpPr>
        <p:spPr>
          <a:xfrm>
            <a:off x="408425" y="3109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Resumen</a:t>
            </a:r>
            <a:endParaRPr/>
          </a:p>
        </p:txBody>
      </p:sp>
      <p:sp>
        <p:nvSpPr>
          <p:cNvPr id="220" name="Google Shape;220;p2"/>
          <p:cNvSpPr txBox="1"/>
          <p:nvPr>
            <p:ph idx="1" type="subTitle"/>
          </p:nvPr>
        </p:nvSpPr>
        <p:spPr>
          <a:xfrm>
            <a:off x="484625" y="1322400"/>
            <a:ext cx="2399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solidFill>
                  <a:schemeClr val="dk2"/>
                </a:solidFill>
              </a:rPr>
              <a:t>Base de datos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221" name="Google Shape;221;p2"/>
          <p:cNvSpPr txBox="1"/>
          <p:nvPr>
            <p:ph idx="2" type="subTitle"/>
          </p:nvPr>
        </p:nvSpPr>
        <p:spPr>
          <a:xfrm>
            <a:off x="484625" y="1807075"/>
            <a:ext cx="19848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u="sng"/>
              <a:t>Dataset de música:</a:t>
            </a:r>
            <a:endParaRPr sz="16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Artistas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Popularidad Canciones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Letras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Lenguaje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Género musical</a:t>
            </a:r>
            <a:endParaRPr/>
          </a:p>
        </p:txBody>
      </p:sp>
      <p:sp>
        <p:nvSpPr>
          <p:cNvPr id="222" name="Google Shape;222;p2"/>
          <p:cNvSpPr txBox="1"/>
          <p:nvPr>
            <p:ph idx="7" type="subTitle"/>
          </p:nvPr>
        </p:nvSpPr>
        <p:spPr>
          <a:xfrm>
            <a:off x="6161200" y="1322400"/>
            <a:ext cx="2399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solidFill>
                  <a:schemeClr val="dk2"/>
                </a:solidFill>
              </a:rPr>
              <a:t>Métodos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223" name="Google Shape;223;p2"/>
          <p:cNvSpPr txBox="1"/>
          <p:nvPr>
            <p:ph idx="16" type="subTitle"/>
          </p:nvPr>
        </p:nvSpPr>
        <p:spPr>
          <a:xfrm>
            <a:off x="3170513" y="1322400"/>
            <a:ext cx="2399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solidFill>
                  <a:schemeClr val="dk2"/>
                </a:solidFill>
              </a:rPr>
              <a:t>Objetivos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224" name="Google Shape;224;p2"/>
          <p:cNvSpPr txBox="1"/>
          <p:nvPr>
            <p:ph idx="17" type="subTitle"/>
          </p:nvPr>
        </p:nvSpPr>
        <p:spPr>
          <a:xfrm>
            <a:off x="3170525" y="1807075"/>
            <a:ext cx="2399400" cy="19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Clusterizar los artistas en base a las letras de sus canciones.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Analizar los clusters obtenidos.</a:t>
            </a:r>
            <a:endParaRPr sz="1600"/>
          </a:p>
        </p:txBody>
      </p:sp>
      <p:sp>
        <p:nvSpPr>
          <p:cNvPr id="225" name="Google Shape;225;p2"/>
          <p:cNvSpPr txBox="1"/>
          <p:nvPr>
            <p:ph idx="17" type="subTitle"/>
          </p:nvPr>
        </p:nvSpPr>
        <p:spPr>
          <a:xfrm>
            <a:off x="6161200" y="1807075"/>
            <a:ext cx="2647200" cy="26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Pre-procesamiento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Normalización TF-IDF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LSA (Reducción de dim)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Clusterización Jerárquica (Agglomerative Clustering)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3"/>
          <p:cNvGrpSpPr/>
          <p:nvPr/>
        </p:nvGrpSpPr>
        <p:grpSpPr>
          <a:xfrm rot="-1251806">
            <a:off x="373644" y="2485655"/>
            <a:ext cx="903179" cy="883259"/>
            <a:chOff x="-9089725" y="3180200"/>
            <a:chExt cx="353550" cy="351900"/>
          </a:xfrm>
        </p:grpSpPr>
        <p:sp>
          <p:nvSpPr>
            <p:cNvPr id="231" name="Google Shape;231;p3"/>
            <p:cNvSpPr/>
            <p:nvPr/>
          </p:nvSpPr>
          <p:spPr>
            <a:xfrm>
              <a:off x="-9089725" y="3180200"/>
              <a:ext cx="165425" cy="250300"/>
            </a:xfrm>
            <a:custGeom>
              <a:rect b="b" l="l" r="r" t="t"/>
              <a:pathLst>
                <a:path extrusionOk="0" h="10012" w="6617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-8965275" y="3264575"/>
              <a:ext cx="229100" cy="267525"/>
            </a:xfrm>
            <a:custGeom>
              <a:rect b="b" l="l" r="r" t="t"/>
              <a:pathLst>
                <a:path extrusionOk="0" h="10701" w="9164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3" name="Google Shape;233;p3"/>
          <p:cNvCxnSpPr/>
          <p:nvPr/>
        </p:nvCxnSpPr>
        <p:spPr>
          <a:xfrm flipH="1" rot="10800000">
            <a:off x="2222875" y="799625"/>
            <a:ext cx="4665900" cy="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4" name="Google Shape;234;p3"/>
          <p:cNvSpPr txBox="1"/>
          <p:nvPr>
            <p:ph type="title"/>
          </p:nvPr>
        </p:nvSpPr>
        <p:spPr>
          <a:xfrm>
            <a:off x="713225" y="3109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Dataset y pre-procesado</a:t>
            </a:r>
            <a:endParaRPr/>
          </a:p>
        </p:txBody>
      </p:sp>
      <p:sp>
        <p:nvSpPr>
          <p:cNvPr id="235" name="Google Shape;235;p3"/>
          <p:cNvSpPr txBox="1"/>
          <p:nvPr/>
        </p:nvSpPr>
        <p:spPr>
          <a:xfrm>
            <a:off x="1790675" y="1718988"/>
            <a:ext cx="955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Fuente: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"/>
          <p:cNvPicPr preferRelativeResize="0"/>
          <p:nvPr/>
        </p:nvPicPr>
        <p:blipFill rotWithShape="1">
          <a:blip r:embed="rId4">
            <a:alphaModFix/>
          </a:blip>
          <a:srcRect b="84440" l="0" r="90636" t="9632"/>
          <a:stretch/>
        </p:blipFill>
        <p:spPr>
          <a:xfrm>
            <a:off x="2921675" y="1762425"/>
            <a:ext cx="1009949" cy="3595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7" name="Google Shape;237;p3"/>
          <p:cNvPicPr preferRelativeResize="0"/>
          <p:nvPr/>
        </p:nvPicPr>
        <p:blipFill rotWithShape="1">
          <a:blip r:embed="rId5">
            <a:alphaModFix/>
          </a:blip>
          <a:srcRect b="82910" l="14958" r="73254" t="10586"/>
          <a:stretch/>
        </p:blipFill>
        <p:spPr>
          <a:xfrm>
            <a:off x="4651650" y="1762427"/>
            <a:ext cx="1158523" cy="35952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8" name="Google Shape;238;p3"/>
          <p:cNvSpPr txBox="1"/>
          <p:nvPr/>
        </p:nvSpPr>
        <p:spPr>
          <a:xfrm>
            <a:off x="537575" y="1115925"/>
            <a:ext cx="738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Dataset:</a:t>
            </a: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  ~2,500 artistas; ~190,000 canciones y ~80</a:t>
            </a:r>
            <a:r>
              <a:rPr b="0" i="0" lang="en" sz="1700" u="none" cap="none" strike="noStrike">
                <a:solidFill>
                  <a:srgbClr val="FF6B65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géneros musicales</a:t>
            </a:r>
            <a:endParaRPr b="0" i="0" sz="17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9" name="Google Shape;239;p3"/>
          <p:cNvSpPr txBox="1"/>
          <p:nvPr/>
        </p:nvSpPr>
        <p:spPr>
          <a:xfrm>
            <a:off x="1790675" y="2418075"/>
            <a:ext cx="62031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Filtros: </a:t>
            </a: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Covers (~55,000)</a:t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	      Lenguaje (Spacy): Inglés (‘en’) + confianza &gt; 0.9</a:t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	      Canciones &lt; 30 palabras</a:t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	      Artistas &lt; 50 canciones</a:t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3"/>
          <p:cNvSpPr txBox="1"/>
          <p:nvPr/>
        </p:nvSpPr>
        <p:spPr>
          <a:xfrm>
            <a:off x="613775" y="4009975"/>
            <a:ext cx="81882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Pre-procesamiento de letras </a:t>
            </a: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(skit-learn NLTK): Pos-tagging de palabras y lemmas (términos de raíz). Descartamos: puntuación, mayúsculas, dígitos y sw. </a:t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4106825" y="1851025"/>
            <a:ext cx="350624" cy="129499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"/>
          <p:cNvSpPr txBox="1"/>
          <p:nvPr/>
        </p:nvSpPr>
        <p:spPr>
          <a:xfrm>
            <a:off x="204925" y="1097250"/>
            <a:ext cx="8226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Agrupamos los datos por artistas (~930) juntando los lemmas de sus canciones</a:t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7" name="Google Shape;247;p4"/>
          <p:cNvPicPr preferRelativeResize="0"/>
          <p:nvPr/>
        </p:nvPicPr>
        <p:blipFill rotWithShape="1">
          <a:blip r:embed="rId4">
            <a:alphaModFix/>
          </a:blip>
          <a:srcRect b="31005" l="5974" r="64750" t="30558"/>
          <a:stretch/>
        </p:blipFill>
        <p:spPr>
          <a:xfrm>
            <a:off x="204925" y="2147150"/>
            <a:ext cx="2831789" cy="209138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8" name="Google Shape;248;p4"/>
          <p:cNvSpPr txBox="1"/>
          <p:nvPr/>
        </p:nvSpPr>
        <p:spPr>
          <a:xfrm>
            <a:off x="109875" y="1709625"/>
            <a:ext cx="302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sng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Canciones por Artista</a:t>
            </a:r>
            <a:endParaRPr b="0" i="0" sz="1700" u="sng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9" name="Google Shape;249;p4"/>
          <p:cNvSpPr txBox="1"/>
          <p:nvPr/>
        </p:nvSpPr>
        <p:spPr>
          <a:xfrm>
            <a:off x="391325" y="4220275"/>
            <a:ext cx="264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μ=115; Mediana = 90; σ= 80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0" name="Google Shape;250;p4"/>
          <p:cNvPicPr preferRelativeResize="0"/>
          <p:nvPr/>
        </p:nvPicPr>
        <p:blipFill rotWithShape="1">
          <a:blip r:embed="rId5">
            <a:alphaModFix/>
          </a:blip>
          <a:srcRect b="19639" l="6130" r="64691" t="42388"/>
          <a:stretch/>
        </p:blipFill>
        <p:spPr>
          <a:xfrm>
            <a:off x="3282250" y="2147150"/>
            <a:ext cx="2831798" cy="207311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1" name="Google Shape;251;p4"/>
          <p:cNvSpPr txBox="1"/>
          <p:nvPr/>
        </p:nvSpPr>
        <p:spPr>
          <a:xfrm>
            <a:off x="3137250" y="1709625"/>
            <a:ext cx="302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sng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Lemmas por Artista</a:t>
            </a:r>
            <a:endParaRPr b="0" i="0" sz="1700" u="sng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2" name="Google Shape;252;p4"/>
          <p:cNvSpPr txBox="1"/>
          <p:nvPr/>
        </p:nvSpPr>
        <p:spPr>
          <a:xfrm>
            <a:off x="3466350" y="4220275"/>
            <a:ext cx="264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μ=120; Mediana = 100; σ= 56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3" name="Google Shape;253;p4"/>
          <p:cNvPicPr preferRelativeResize="0"/>
          <p:nvPr/>
        </p:nvPicPr>
        <p:blipFill rotWithShape="1">
          <a:blip r:embed="rId6">
            <a:alphaModFix/>
          </a:blip>
          <a:srcRect b="24431" l="5649" r="74160" t="41220"/>
          <a:stretch/>
        </p:blipFill>
        <p:spPr>
          <a:xfrm>
            <a:off x="6445500" y="2138013"/>
            <a:ext cx="2185402" cy="20914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4" name="Google Shape;254;p4"/>
          <p:cNvSpPr txBox="1"/>
          <p:nvPr/>
        </p:nvSpPr>
        <p:spPr>
          <a:xfrm>
            <a:off x="6011075" y="1709625"/>
            <a:ext cx="302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sng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Artistas más populares</a:t>
            </a:r>
            <a:endParaRPr b="0" i="0" sz="1700" u="sng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55" name="Google Shape;255;p4"/>
          <p:cNvCxnSpPr/>
          <p:nvPr/>
        </p:nvCxnSpPr>
        <p:spPr>
          <a:xfrm flipH="1" rot="10800000">
            <a:off x="2222875" y="799625"/>
            <a:ext cx="4665900" cy="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4"/>
          <p:cNvSpPr txBox="1"/>
          <p:nvPr>
            <p:ph type="title"/>
          </p:nvPr>
        </p:nvSpPr>
        <p:spPr>
          <a:xfrm>
            <a:off x="713225" y="3109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Dataset y pre-procesado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" name="Google Shape;261;p5"/>
          <p:cNvCxnSpPr/>
          <p:nvPr/>
        </p:nvCxnSpPr>
        <p:spPr>
          <a:xfrm flipH="1" rot="10800000">
            <a:off x="2639075" y="790575"/>
            <a:ext cx="3882900" cy="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" name="Google Shape;262;p5"/>
          <p:cNvSpPr txBox="1"/>
          <p:nvPr>
            <p:ph type="title"/>
          </p:nvPr>
        </p:nvSpPr>
        <p:spPr>
          <a:xfrm>
            <a:off x="713225" y="3109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Métodos: TF-IDF </a:t>
            </a:r>
            <a:endParaRPr/>
          </a:p>
        </p:txBody>
      </p:sp>
      <p:sp>
        <p:nvSpPr>
          <p:cNvPr id="263" name="Google Shape;263;p5"/>
          <p:cNvSpPr txBox="1"/>
          <p:nvPr/>
        </p:nvSpPr>
        <p:spPr>
          <a:xfrm>
            <a:off x="3941475" y="2654300"/>
            <a:ext cx="47118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 = Colección de documentos; |D| = N° de documentos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</a:t>
            </a:r>
            <a:r>
              <a:rPr b="0" baseline="-2500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= Palabra incluída en el documento d∈D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</a:t>
            </a:r>
            <a:r>
              <a:rPr b="0" baseline="-2500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w,d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=  Frecuencia de w en d (celda original de X)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</a:t>
            </a:r>
            <a:r>
              <a:rPr b="0" baseline="-2500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w,D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= N° de documentos en los que aparece w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4" name="Google Shape;264;p5"/>
          <p:cNvSpPr txBox="1"/>
          <p:nvPr/>
        </p:nvSpPr>
        <p:spPr>
          <a:xfrm>
            <a:off x="1322775" y="1182575"/>
            <a:ext cx="172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Matriz inicial:</a:t>
            </a:r>
            <a:endParaRPr b="0" i="0" sz="19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5" name="Google Shape;265;p5"/>
          <p:cNvSpPr txBox="1"/>
          <p:nvPr/>
        </p:nvSpPr>
        <p:spPr>
          <a:xfrm>
            <a:off x="368150" y="1829750"/>
            <a:ext cx="678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Normalización TF-IDF </a:t>
            </a: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(Term Frequency - Inverse Frequency):</a:t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6" name="Google Shape;266;p5"/>
          <p:cNvSpPr txBox="1"/>
          <p:nvPr/>
        </p:nvSpPr>
        <p:spPr>
          <a:xfrm>
            <a:off x="1185000" y="4155050"/>
            <a:ext cx="7090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Filtramos las palabras que aparecían en menos de 10% (poco comunes) de los documentos y en más de 90% (muy comunes)</a:t>
            </a:r>
            <a:endParaRPr b="0" i="0" sz="17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7" name="Google Shape;267;p5"/>
          <p:cNvSpPr txBox="1"/>
          <p:nvPr/>
        </p:nvSpPr>
        <p:spPr>
          <a:xfrm>
            <a:off x="6038875" y="1182575"/>
            <a:ext cx="136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Lemmas de sus canciones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5"/>
          <p:cNvSpPr txBox="1"/>
          <p:nvPr/>
        </p:nvSpPr>
        <p:spPr>
          <a:xfrm>
            <a:off x="2856625" y="1182575"/>
            <a:ext cx="292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X = Artistas x Palabras</a:t>
            </a:r>
            <a:endParaRPr b="1" i="0" sz="2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9" name="Google Shape;269;p5"/>
          <p:cNvSpPr/>
          <p:nvPr/>
        </p:nvSpPr>
        <p:spPr>
          <a:xfrm>
            <a:off x="5688250" y="1394875"/>
            <a:ext cx="350624" cy="129499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{&quot;mathml&quot;:&quot;&lt;math style=\&quot;font-family:stix;font-size:36px;\&quot; xmlns=\&quot;http://www.w3.org/1998/Math/MathML\&quot;&gt;&lt;mstyle mathsize=\&quot;36px\&quot;&gt;&lt;msub&gt;&lt;mi mathcolor=\&quot;#FFFFFF\&quot;&gt;w&lt;/mi&gt;&lt;mi mathcolor=\&quot;#FFFFFF\&quot;&gt;d&lt;/mi&gt;&lt;/msub&gt;&lt;mo mathcolor=\&quot;#FFFFFF\&quot;&gt;=&lt;/mo&gt;&lt;msub&gt;&lt;mi mathcolor=\&quot;#FFFFFF\&quot;&gt;f&lt;/mi&gt;&lt;mrow mathcolor=\&quot;#FFFFFF\&quot;&gt;&lt;mi&gt;w&lt;/mi&gt;&lt;mo&gt;,&lt;/mo&gt;&lt;mi&gt;d&lt;/mi&gt;&lt;/mrow&gt;&lt;/msub&gt;&lt;mo mathcolor=\&quot;#FFFFFF\&quot;&gt;&amp;#xD7;&lt;/mo&gt;&lt;mi mathcolor=\&quot;#FFFFFF\&quot;&gt;l&lt;/mi&gt;&lt;mi mathcolor=\&quot;#FFFFFF\&quot;&gt;o&lt;/mi&gt;&lt;mi mathcolor=\&quot;#FFFFFF\&quot;&gt;g&lt;/mi&gt;&lt;mfenced mathcolor=\&quot;#FFFFFF\&quot;&gt;&lt;mfrac&gt;&lt;mfenced open=\&quot;|\&quot; close=\&quot;|\&quot;&gt;&lt;mi&gt;D&lt;/mi&gt;&lt;/mfenced&gt;&lt;msub&gt;&lt;mi&gt;f&lt;/mi&gt;&lt;mrow&gt;&lt;mi&gt;w&lt;/mi&gt;&lt;mo&gt;,&lt;/mo&gt;&lt;mi&gt;D&lt;/mi&gt;&lt;/mrow&gt;&lt;/msub&gt;&lt;/mfrac&gt;&lt;/mfenced&gt;&lt;/mstyle&gt;&lt;/math&gt;&quot;,&quot;truncated&quot;:false}" id="270" name="Google Shape;270;p5" title="w subíndice d igual f subíndice w coma d fin subíndice multiplicación en cruz l o g abrir paréntesis fracción numerador abrir barra vertical D cerrar barra vertical entre denominador f subíndice w coma D fin subíndice fin fracción cerrar paréntesis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625" y="2674625"/>
            <a:ext cx="3270994" cy="909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5"/>
          <p:cNvGrpSpPr/>
          <p:nvPr/>
        </p:nvGrpSpPr>
        <p:grpSpPr>
          <a:xfrm rot="1574382">
            <a:off x="7344294" y="1926888"/>
            <a:ext cx="568588" cy="554056"/>
            <a:chOff x="-60988625" y="3740800"/>
            <a:chExt cx="316650" cy="310350"/>
          </a:xfrm>
        </p:grpSpPr>
        <p:sp>
          <p:nvSpPr>
            <p:cNvPr id="272" name="Google Shape;272;p5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" name="Google Shape;279;p6"/>
          <p:cNvCxnSpPr/>
          <p:nvPr/>
        </p:nvCxnSpPr>
        <p:spPr>
          <a:xfrm flipH="1" rot="10800000">
            <a:off x="2639075" y="790575"/>
            <a:ext cx="3882900" cy="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p6"/>
          <p:cNvSpPr txBox="1"/>
          <p:nvPr>
            <p:ph type="title"/>
          </p:nvPr>
        </p:nvSpPr>
        <p:spPr>
          <a:xfrm>
            <a:off x="713225" y="3109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Métodos: LSA</a:t>
            </a:r>
            <a:endParaRPr/>
          </a:p>
        </p:txBody>
      </p:sp>
      <p:sp>
        <p:nvSpPr>
          <p:cNvPr id="281" name="Google Shape;281;p6"/>
          <p:cNvSpPr txBox="1"/>
          <p:nvPr/>
        </p:nvSpPr>
        <p:spPr>
          <a:xfrm>
            <a:off x="1331950" y="1182575"/>
            <a:ext cx="171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Matriz inicial:</a:t>
            </a:r>
            <a:endParaRPr b="0" i="0" sz="19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2" name="Google Shape;282;p6"/>
          <p:cNvSpPr txBox="1"/>
          <p:nvPr/>
        </p:nvSpPr>
        <p:spPr>
          <a:xfrm>
            <a:off x="2949900" y="1182575"/>
            <a:ext cx="302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X’ = Artistas x Palabras’</a:t>
            </a:r>
            <a:endParaRPr b="1" i="0" sz="20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3" name="Google Shape;283;p6"/>
          <p:cNvSpPr txBox="1"/>
          <p:nvPr/>
        </p:nvSpPr>
        <p:spPr>
          <a:xfrm>
            <a:off x="6200475" y="1128725"/>
            <a:ext cx="171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Habiendo aplicado TF-IDF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4" name="Google Shape;284;p6"/>
          <p:cNvSpPr/>
          <p:nvPr/>
        </p:nvSpPr>
        <p:spPr>
          <a:xfrm>
            <a:off x="5849850" y="1341025"/>
            <a:ext cx="350624" cy="129499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6"/>
          <p:cNvSpPr txBox="1"/>
          <p:nvPr/>
        </p:nvSpPr>
        <p:spPr>
          <a:xfrm>
            <a:off x="368150" y="1753538"/>
            <a:ext cx="5933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LSA</a:t>
            </a:r>
            <a:r>
              <a:rPr b="1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(Latent semantic analysis):</a:t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6" name="Google Shape;286;p6"/>
          <p:cNvPicPr preferRelativeResize="0"/>
          <p:nvPr/>
        </p:nvPicPr>
        <p:blipFill rotWithShape="1">
          <a:blip r:embed="rId4">
            <a:alphaModFix/>
          </a:blip>
          <a:srcRect b="21122" l="5952" r="64283" t="39397"/>
          <a:stretch/>
        </p:blipFill>
        <p:spPr>
          <a:xfrm>
            <a:off x="5347775" y="2482975"/>
            <a:ext cx="2964811" cy="2212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7" name="Google Shape;287;p6"/>
          <p:cNvSpPr txBox="1"/>
          <p:nvPr/>
        </p:nvSpPr>
        <p:spPr>
          <a:xfrm>
            <a:off x="1435500" y="2248325"/>
            <a:ext cx="1548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X’=U*Σ*V</a:t>
            </a:r>
            <a:r>
              <a:rPr b="0" baseline="30000" i="0" lang="en" sz="2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endParaRPr b="0" i="0" sz="23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8" name="Google Shape;288;p6"/>
          <p:cNvSpPr txBox="1"/>
          <p:nvPr/>
        </p:nvSpPr>
        <p:spPr>
          <a:xfrm>
            <a:off x="713225" y="2881975"/>
            <a:ext cx="3098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U, V ortogonales y Σ “diagonal”</a:t>
            </a:r>
            <a:endParaRPr b="0" i="0" sz="15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Descartamos elementos de  Σ (75% de la varianza acumulada)</a:t>
            </a:r>
            <a:endParaRPr b="0" i="0" sz="15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9" name="Google Shape;289;p6"/>
          <p:cNvSpPr txBox="1"/>
          <p:nvPr/>
        </p:nvSpPr>
        <p:spPr>
          <a:xfrm>
            <a:off x="2475550" y="4098625"/>
            <a:ext cx="1385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X’’=U*Σ’</a:t>
            </a:r>
            <a:endParaRPr b="1" i="0" sz="2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0" name="Google Shape;290;p6"/>
          <p:cNvSpPr txBox="1"/>
          <p:nvPr/>
        </p:nvSpPr>
        <p:spPr>
          <a:xfrm>
            <a:off x="1071925" y="4152625"/>
            <a:ext cx="171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Matriz final:</a:t>
            </a:r>
            <a:endParaRPr b="0" i="0" sz="19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1" name="Google Shape;291;p6"/>
          <p:cNvSpPr/>
          <p:nvPr/>
        </p:nvSpPr>
        <p:spPr>
          <a:xfrm>
            <a:off x="1071925" y="4098625"/>
            <a:ext cx="2772900" cy="554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6"/>
          <p:cNvSpPr txBox="1"/>
          <p:nvPr/>
        </p:nvSpPr>
        <p:spPr>
          <a:xfrm>
            <a:off x="5277625" y="2047550"/>
            <a:ext cx="302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sng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Varianza acumulada</a:t>
            </a:r>
            <a:endParaRPr b="0" i="0" sz="1700" u="sng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93" name="Google Shape;293;p6"/>
          <p:cNvGrpSpPr/>
          <p:nvPr/>
        </p:nvGrpSpPr>
        <p:grpSpPr>
          <a:xfrm>
            <a:off x="4023859" y="3150636"/>
            <a:ext cx="808322" cy="446400"/>
            <a:chOff x="4659775" y="2072775"/>
            <a:chExt cx="74325" cy="28700"/>
          </a:xfrm>
        </p:grpSpPr>
        <p:sp>
          <p:nvSpPr>
            <p:cNvPr id="294" name="Google Shape;294;p6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6"/>
          <p:cNvSpPr txBox="1"/>
          <p:nvPr/>
        </p:nvSpPr>
        <p:spPr>
          <a:xfrm>
            <a:off x="3153425" y="4680625"/>
            <a:ext cx="114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(928 x 340)</a:t>
            </a:r>
            <a:endParaRPr b="0" i="0" sz="15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98" name="Google Shape;298;p6"/>
          <p:cNvCxnSpPr/>
          <p:nvPr/>
        </p:nvCxnSpPr>
        <p:spPr>
          <a:xfrm>
            <a:off x="2663750" y="4556275"/>
            <a:ext cx="600" cy="31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9" name="Google Shape;299;p6"/>
          <p:cNvCxnSpPr>
            <a:endCxn id="297" idx="1"/>
          </p:cNvCxnSpPr>
          <p:nvPr/>
        </p:nvCxnSpPr>
        <p:spPr>
          <a:xfrm>
            <a:off x="2645225" y="4877875"/>
            <a:ext cx="508200" cy="1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7"/>
          <p:cNvCxnSpPr/>
          <p:nvPr/>
        </p:nvCxnSpPr>
        <p:spPr>
          <a:xfrm flipH="1" rot="10800000">
            <a:off x="3123300" y="794500"/>
            <a:ext cx="2611500" cy="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" name="Google Shape;305;p7"/>
          <p:cNvSpPr txBox="1"/>
          <p:nvPr>
            <p:ph type="title"/>
          </p:nvPr>
        </p:nvSpPr>
        <p:spPr>
          <a:xfrm>
            <a:off x="2990975" y="310925"/>
            <a:ext cx="2646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306" name="Google Shape;306;p7"/>
          <p:cNvSpPr txBox="1"/>
          <p:nvPr/>
        </p:nvSpPr>
        <p:spPr>
          <a:xfrm>
            <a:off x="1487700" y="803050"/>
            <a:ext cx="61521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Clustering jerárquico</a:t>
            </a: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Agglomerative Clustering (skit-learn)</a:t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Affinity:</a:t>
            </a:r>
            <a:r>
              <a:rPr b="0" i="0" lang="en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Distancia Euclídea. </a:t>
            </a:r>
            <a:r>
              <a:rPr b="0" i="0" lang="en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Linkage:</a:t>
            </a:r>
            <a:r>
              <a:rPr b="0" i="0" lang="en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Ward.</a:t>
            </a:r>
            <a:endParaRPr b="0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7" name="Google Shape;307;p7"/>
          <p:cNvPicPr preferRelativeResize="0"/>
          <p:nvPr/>
        </p:nvPicPr>
        <p:blipFill rotWithShape="1">
          <a:blip r:embed="rId4">
            <a:alphaModFix/>
          </a:blip>
          <a:srcRect b="23232" l="5966" r="58956" t="33685"/>
          <a:stretch/>
        </p:blipFill>
        <p:spPr>
          <a:xfrm>
            <a:off x="4176250" y="2159200"/>
            <a:ext cx="4168800" cy="288012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8" name="Google Shape;308;p7"/>
          <p:cNvPicPr preferRelativeResize="0"/>
          <p:nvPr/>
        </p:nvPicPr>
        <p:blipFill rotWithShape="1">
          <a:blip r:embed="rId5">
            <a:alphaModFix/>
          </a:blip>
          <a:srcRect b="15483" l="5900" r="64220" t="45295"/>
          <a:stretch/>
        </p:blipFill>
        <p:spPr>
          <a:xfrm>
            <a:off x="486950" y="2340475"/>
            <a:ext cx="2783002" cy="20548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9" name="Google Shape;309;p7"/>
          <p:cNvSpPr txBox="1"/>
          <p:nvPr/>
        </p:nvSpPr>
        <p:spPr>
          <a:xfrm>
            <a:off x="-54950" y="1879375"/>
            <a:ext cx="405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sng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Coef. de Silhouette promedio</a:t>
            </a:r>
            <a:endParaRPr b="0" i="0" sz="1700" u="sng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10" name="Google Shape;310;p7"/>
          <p:cNvGrpSpPr/>
          <p:nvPr/>
        </p:nvGrpSpPr>
        <p:grpSpPr>
          <a:xfrm>
            <a:off x="3411797" y="3147098"/>
            <a:ext cx="561971" cy="384899"/>
            <a:chOff x="4659775" y="2072775"/>
            <a:chExt cx="74325" cy="28700"/>
          </a:xfrm>
        </p:grpSpPr>
        <p:sp>
          <p:nvSpPr>
            <p:cNvPr id="311" name="Google Shape;311;p7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" name="Google Shape;314;p7"/>
          <p:cNvSpPr txBox="1"/>
          <p:nvPr/>
        </p:nvSpPr>
        <p:spPr>
          <a:xfrm>
            <a:off x="4677763" y="1698100"/>
            <a:ext cx="302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sng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Dendrograma por artista</a:t>
            </a:r>
            <a:endParaRPr b="0" i="0" sz="1700" u="sng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Google Shape;319;p8"/>
          <p:cNvCxnSpPr/>
          <p:nvPr/>
        </p:nvCxnSpPr>
        <p:spPr>
          <a:xfrm flipH="1" rot="10800000">
            <a:off x="2639075" y="790575"/>
            <a:ext cx="3882900" cy="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" name="Google Shape;320;p8"/>
          <p:cNvSpPr txBox="1"/>
          <p:nvPr>
            <p:ph type="title"/>
          </p:nvPr>
        </p:nvSpPr>
        <p:spPr>
          <a:xfrm>
            <a:off x="713225" y="3109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Géneros en clusters</a:t>
            </a:r>
            <a:endParaRPr/>
          </a:p>
        </p:txBody>
      </p:sp>
      <p:sp>
        <p:nvSpPr>
          <p:cNvPr id="321" name="Google Shape;321;p8"/>
          <p:cNvSpPr txBox="1"/>
          <p:nvPr/>
        </p:nvSpPr>
        <p:spPr>
          <a:xfrm>
            <a:off x="202225" y="951950"/>
            <a:ext cx="7853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Representación </a:t>
            </a:r>
            <a:r>
              <a:rPr b="0" i="0" lang="en" sz="1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one-hot encoding</a:t>
            </a: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con géneros + </a:t>
            </a:r>
            <a:r>
              <a:rPr b="0" i="0" lang="en" sz="1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unificación</a:t>
            </a: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(Hip-Hop+Rap; Rock + Rockabilly + …) + </a:t>
            </a:r>
            <a:r>
              <a:rPr b="0" i="0" lang="en" sz="1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filtro</a:t>
            </a: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de géneros con pocos artistas.  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8"/>
          <p:cNvSpPr txBox="1"/>
          <p:nvPr/>
        </p:nvSpPr>
        <p:spPr>
          <a:xfrm>
            <a:off x="811825" y="1672225"/>
            <a:ext cx="284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sng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Proyección en los géneros</a:t>
            </a:r>
            <a:endParaRPr b="0" i="0" sz="17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8"/>
          <p:cNvSpPr txBox="1"/>
          <p:nvPr/>
        </p:nvSpPr>
        <p:spPr>
          <a:xfrm>
            <a:off x="4954625" y="1672225"/>
            <a:ext cx="2730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sng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Entropía según el género</a:t>
            </a:r>
            <a:endParaRPr b="0" i="0" sz="17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8"/>
          <p:cNvPicPr preferRelativeResize="0"/>
          <p:nvPr/>
        </p:nvPicPr>
        <p:blipFill rotWithShape="1">
          <a:blip r:embed="rId4">
            <a:alphaModFix/>
          </a:blip>
          <a:srcRect b="1516" l="0" r="20000" t="0"/>
          <a:stretch/>
        </p:blipFill>
        <p:spPr>
          <a:xfrm>
            <a:off x="4703775" y="2118625"/>
            <a:ext cx="3140124" cy="2317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5" name="Google Shape;325;p8"/>
          <p:cNvPicPr preferRelativeResize="0"/>
          <p:nvPr/>
        </p:nvPicPr>
        <p:blipFill rotWithShape="1">
          <a:blip r:embed="rId5">
            <a:alphaModFix/>
          </a:blip>
          <a:srcRect b="6393" l="18449" r="16289" t="1997"/>
          <a:stretch/>
        </p:blipFill>
        <p:spPr>
          <a:xfrm>
            <a:off x="776802" y="2148625"/>
            <a:ext cx="2934049" cy="2745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i mathcolor=\&quot;#FFFFFF\&quot;&gt;S&lt;/mi&gt;&lt;mo mathcolor=\&quot;#FFFFFF\&quot;&gt;=&lt;/mo&gt;&lt;mo mathcolor=\&quot;#FFFFFF\&quot;&gt;-&lt;/mo&gt;&lt;mstyle mathcolor=\&quot;#FFFFFF\&quot; displaystyle=\&quot;false\&quot;&gt;&lt;munder&gt;&lt;mo&gt;&amp;#x2211;&lt;/mo&gt;&lt;mi&gt;i&lt;/mi&gt;&lt;/munder&gt;&lt;/mstyle&gt;&lt;mo mathcolor=\&quot;#FFFFFF\&quot;&gt;&amp;#xA0;&lt;/mo&gt;&lt;msub&gt;&lt;mi mathcolor=\&quot;#FFFFFF\&quot;&gt;p&lt;/mi&gt;&lt;mi mathcolor=\&quot;#FFFFFF\&quot;&gt;i&lt;/mi&gt;&lt;/msub&gt;&lt;mo mathcolor=\&quot;#FFFFFF\&quot;&gt;&amp;#xD7;&lt;/mo&gt;&lt;mi mathcolor=\&quot;#FFFFFF\&quot;&gt;l&lt;/mi&gt;&lt;mi mathcolor=\&quot;#FFFFFF\&quot;&gt;o&lt;/mi&gt;&lt;mi mathcolor=\&quot;#FFFFFF\&quot;&gt;g&lt;/mi&gt;&lt;mfenced mathcolor=\&quot;#FFFFFF\&quot;&gt;&lt;msub&gt;&lt;mi&gt;p&lt;/mi&gt;&lt;mi&gt;i&lt;/mi&gt;&lt;/msub&gt;&lt;/mfenced&gt;&lt;/mstyle&gt;&lt;/math&gt;&quot;,&quot;truncated&quot;:false}" id="326" name="Google Shape;326;p8" title="S igual menos sumatorio para i de espacio p subíndice i multiplicación en cruz l o g abrir paréntesis p subíndice i cerrar paréntesis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73000" y="4580625"/>
            <a:ext cx="1770899" cy="3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8"/>
          <p:cNvPicPr preferRelativeResize="0"/>
          <p:nvPr/>
        </p:nvPicPr>
        <p:blipFill rotWithShape="1">
          <a:blip r:embed="rId4">
            <a:alphaModFix/>
          </a:blip>
          <a:srcRect b="54045" l="80607" r="836" t="3840"/>
          <a:stretch/>
        </p:blipFill>
        <p:spPr>
          <a:xfrm>
            <a:off x="7959975" y="2118624"/>
            <a:ext cx="620424" cy="84399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2" name="Google Shape;332;p9"/>
          <p:cNvCxnSpPr/>
          <p:nvPr/>
        </p:nvCxnSpPr>
        <p:spPr>
          <a:xfrm flipH="1" rot="10800000">
            <a:off x="2639075" y="790575"/>
            <a:ext cx="3882900" cy="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3" name="Google Shape;333;p9"/>
          <p:cNvSpPr txBox="1"/>
          <p:nvPr>
            <p:ph type="title"/>
          </p:nvPr>
        </p:nvSpPr>
        <p:spPr>
          <a:xfrm>
            <a:off x="713225" y="3109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Clustering (grafo)</a:t>
            </a:r>
            <a:endParaRPr/>
          </a:p>
        </p:txBody>
      </p:sp>
      <p:pic>
        <p:nvPicPr>
          <p:cNvPr id="334" name="Google Shape;334;p9"/>
          <p:cNvPicPr preferRelativeResize="0"/>
          <p:nvPr/>
        </p:nvPicPr>
        <p:blipFill rotWithShape="1">
          <a:blip r:embed="rId4">
            <a:alphaModFix/>
          </a:blip>
          <a:srcRect b="29883" l="32735" r="28204" t="30297"/>
          <a:stretch/>
        </p:blipFill>
        <p:spPr>
          <a:xfrm>
            <a:off x="1625875" y="1003125"/>
            <a:ext cx="3897000" cy="39729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5" name="Google Shape;335;p9"/>
          <p:cNvSpPr txBox="1"/>
          <p:nvPr/>
        </p:nvSpPr>
        <p:spPr>
          <a:xfrm>
            <a:off x="5828075" y="2647875"/>
            <a:ext cx="22089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Nodos: Artistas</a:t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Tamaño de nodos: Grado (pesado)</a:t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Peso de enlaces:</a:t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distancia</a:t>
            </a:r>
            <a:r>
              <a:rPr b="0" baseline="3000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-1</a:t>
            </a:r>
            <a:r>
              <a:rPr b="0" i="0" lang="en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(euclídea)</a:t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6" name="Google Shape;336;p9"/>
          <p:cNvPicPr preferRelativeResize="0"/>
          <p:nvPr/>
        </p:nvPicPr>
        <p:blipFill rotWithShape="1">
          <a:blip r:embed="rId5">
            <a:alphaModFix/>
          </a:blip>
          <a:srcRect b="53865" l="74682" r="8431" t="34661"/>
          <a:stretch/>
        </p:blipFill>
        <p:spPr>
          <a:xfrm>
            <a:off x="7892875" y="0"/>
            <a:ext cx="1251125" cy="478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7" name="Google Shape;337;p9"/>
          <p:cNvPicPr preferRelativeResize="0"/>
          <p:nvPr/>
        </p:nvPicPr>
        <p:blipFill rotWithShape="1">
          <a:blip r:embed="rId6">
            <a:alphaModFix/>
          </a:blip>
          <a:srcRect b="54045" l="80607" r="836" t="3840"/>
          <a:stretch/>
        </p:blipFill>
        <p:spPr>
          <a:xfrm>
            <a:off x="5901550" y="1169921"/>
            <a:ext cx="1018925" cy="138610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 Elegant Korean Style Project Proposal by Slidesgo">
  <a:themeElements>
    <a:clrScheme name="Simple Light">
      <a:dk1>
        <a:srgbClr val="FFFFFF"/>
      </a:dk1>
      <a:lt1>
        <a:srgbClr val="0C1621"/>
      </a:lt1>
      <a:dk2>
        <a:srgbClr val="EAC488"/>
      </a:dk2>
      <a:lt2>
        <a:srgbClr val="FBE4B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